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315" r:id="rId6"/>
    <p:sldId id="307" r:id="rId7"/>
    <p:sldId id="318" r:id="rId8"/>
    <p:sldId id="317" r:id="rId9"/>
    <p:sldId id="326" r:id="rId10"/>
    <p:sldId id="327" r:id="rId11"/>
    <p:sldId id="328" r:id="rId12"/>
    <p:sldId id="320" r:id="rId13"/>
    <p:sldId id="321" r:id="rId14"/>
    <p:sldId id="330" r:id="rId15"/>
    <p:sldId id="323" r:id="rId16"/>
    <p:sldId id="322" r:id="rId17"/>
    <p:sldId id="331" r:id="rId18"/>
    <p:sldId id="333" r:id="rId19"/>
    <p:sldId id="336" r:id="rId20"/>
    <p:sldId id="335" r:id="rId21"/>
    <p:sldId id="332" r:id="rId22"/>
    <p:sldId id="337" r:id="rId23"/>
    <p:sldId id="338" r:id="rId24"/>
    <p:sldId id="339" r:id="rId25"/>
    <p:sldId id="340" r:id="rId26"/>
    <p:sldId id="342" r:id="rId27"/>
    <p:sldId id="348" r:id="rId28"/>
    <p:sldId id="349" r:id="rId29"/>
    <p:sldId id="343" r:id="rId30"/>
    <p:sldId id="344" r:id="rId31"/>
    <p:sldId id="350" r:id="rId32"/>
    <p:sldId id="345" r:id="rId33"/>
    <p:sldId id="353" r:id="rId34"/>
    <p:sldId id="354" r:id="rId35"/>
    <p:sldId id="351" r:id="rId36"/>
    <p:sldId id="346" r:id="rId37"/>
    <p:sldId id="357" r:id="rId38"/>
    <p:sldId id="356" r:id="rId39"/>
    <p:sldId id="359" r:id="rId40"/>
    <p:sldId id="360" r:id="rId41"/>
    <p:sldId id="361" r:id="rId42"/>
    <p:sldId id="347" r:id="rId43"/>
    <p:sldId id="362" r:id="rId44"/>
    <p:sldId id="366" r:id="rId45"/>
    <p:sldId id="363" r:id="rId46"/>
    <p:sldId id="365" r:id="rId47"/>
    <p:sldId id="329" r:id="rId48"/>
    <p:sldId id="367" r:id="rId49"/>
    <p:sldId id="368" r:id="rId50"/>
    <p:sldId id="370" r:id="rId51"/>
    <p:sldId id="369" r:id="rId52"/>
    <p:sldId id="364" r:id="rId53"/>
    <p:sldId id="371" r:id="rId54"/>
    <p:sldId id="372" r:id="rId55"/>
    <p:sldId id="334" r:id="rId56"/>
    <p:sldId id="373" r:id="rId57"/>
    <p:sldId id="308" r:id="rId58"/>
    <p:sldId id="316" r:id="rId59"/>
    <p:sldId id="293" r:id="rId60"/>
    <p:sldId id="306" r:id="rId6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-29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Detectar </a:t>
            </a:r>
            <a:r>
              <a:rPr lang="pt-BR" b="1" dirty="0" err="1"/>
              <a:t>multicolinearidade</a:t>
            </a:r>
            <a:r>
              <a:rPr lang="pt-BR" dirty="0"/>
              <a:t> durante a </a:t>
            </a:r>
            <a:r>
              <a:rPr lang="pt-BR" b="1" dirty="0"/>
              <a:t>EDA (</a:t>
            </a:r>
            <a:r>
              <a:rPr lang="pt-BR" b="1" dirty="0" err="1"/>
              <a:t>Exploratory</a:t>
            </a:r>
            <a:r>
              <a:rPr lang="pt-BR" b="1" dirty="0"/>
              <a:t> Data </a:t>
            </a:r>
            <a:r>
              <a:rPr lang="pt-BR" b="1" dirty="0" err="1"/>
              <a:t>Analysis</a:t>
            </a:r>
            <a:r>
              <a:rPr lang="pt-BR" b="1" dirty="0"/>
              <a:t>)</a:t>
            </a:r>
            <a:r>
              <a:rPr lang="pt-BR" dirty="0"/>
              <a:t> é importante porque ela afeta tanto a </a:t>
            </a:r>
            <a:r>
              <a:rPr lang="pt-BR" b="1" dirty="0"/>
              <a:t>interpretação</a:t>
            </a:r>
            <a:r>
              <a:rPr lang="pt-BR" dirty="0"/>
              <a:t> quanto o </a:t>
            </a:r>
            <a:r>
              <a:rPr lang="pt-BR" b="1" dirty="0"/>
              <a:t>desempenho</a:t>
            </a:r>
            <a:r>
              <a:rPr lang="pt-BR" dirty="0"/>
              <a:t> dos modelos — e geralmente passa despercebida se você só “jogar o modelo e ver o score”.</a:t>
            </a:r>
          </a:p>
          <a:p>
            <a:r>
              <a:rPr lang="pt-BR" dirty="0"/>
              <a:t>Principais motivos 👇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🔍 1. Interpretação dos coeficientes fica comprometida</a:t>
            </a:r>
          </a:p>
          <a:p>
            <a:r>
              <a:rPr lang="pt-BR" dirty="0"/>
              <a:t>Em modelos lineares (regressão linear, logística, </a:t>
            </a:r>
            <a:r>
              <a:rPr lang="pt-BR" dirty="0" err="1"/>
              <a:t>GLMs</a:t>
            </a:r>
            <a:r>
              <a:rPr lang="pt-BR" dirty="0"/>
              <a:t>):</a:t>
            </a:r>
          </a:p>
          <a:p>
            <a:r>
              <a:rPr lang="pt-BR" dirty="0"/>
              <a:t>Variáveis altamente correlacionadas “competem” entre si</a:t>
            </a:r>
          </a:p>
          <a:p>
            <a:r>
              <a:rPr lang="pt-BR" dirty="0"/>
              <a:t>Os coeficientes tornam-se </a:t>
            </a:r>
            <a:r>
              <a:rPr lang="pt-BR" b="1" dirty="0"/>
              <a:t>instáveis</a:t>
            </a:r>
            <a:endParaRPr lang="pt-BR" dirty="0"/>
          </a:p>
          <a:p>
            <a:r>
              <a:rPr lang="pt-BR" dirty="0"/>
              <a:t>Pequenas mudanças nos dados → grandes mudanças nos pesos</a:t>
            </a:r>
          </a:p>
          <a:p>
            <a:r>
              <a:rPr lang="pt-BR" dirty="0"/>
              <a:t>Fica difícil dizer </a:t>
            </a:r>
            <a:r>
              <a:rPr lang="pt-BR" b="1" dirty="0"/>
              <a:t>qual variável realmente explica o fenômeno</a:t>
            </a:r>
            <a:endParaRPr lang="pt-BR" dirty="0"/>
          </a:p>
          <a:p>
            <a:r>
              <a:rPr lang="pt-BR" dirty="0"/>
              <a:t>👉 Você pode ter coeficientes com sinal inesperado ou valores absurdos.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📉 2. Aumenta a variância das estimativas</a:t>
            </a:r>
          </a:p>
          <a:p>
            <a:r>
              <a:rPr lang="pt-BR" dirty="0"/>
              <a:t>A </a:t>
            </a:r>
            <a:r>
              <a:rPr lang="pt-BR" dirty="0" err="1"/>
              <a:t>multicolinearidade</a:t>
            </a:r>
            <a:r>
              <a:rPr lang="pt-BR" dirty="0"/>
              <a:t> </a:t>
            </a:r>
            <a:r>
              <a:rPr lang="pt-BR" b="1" dirty="0"/>
              <a:t>infla a variância</a:t>
            </a:r>
            <a:r>
              <a:rPr lang="pt-BR" dirty="0"/>
              <a:t> dos coeficientes:</a:t>
            </a:r>
          </a:p>
          <a:p>
            <a:r>
              <a:rPr lang="pt-BR" dirty="0"/>
              <a:t>Intervalos de confiança mais largos</a:t>
            </a:r>
          </a:p>
          <a:p>
            <a:r>
              <a:rPr lang="pt-BR" dirty="0"/>
              <a:t>Testes estatísticos menos confiáveis</a:t>
            </a:r>
          </a:p>
          <a:p>
            <a:r>
              <a:rPr lang="pt-BR" dirty="0"/>
              <a:t>Variáveis relevantes podem parecer “não significativas”</a:t>
            </a:r>
          </a:p>
          <a:p>
            <a:r>
              <a:rPr lang="pt-BR" dirty="0"/>
              <a:t>Isso é especialmente crítico em análises inferenciais.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🤖 3. Pode prejudicar o desempenho e a generalização</a:t>
            </a:r>
          </a:p>
          <a:p>
            <a:r>
              <a:rPr lang="pt-BR" dirty="0"/>
              <a:t>Dependendo do modelo:</a:t>
            </a:r>
          </a:p>
          <a:p>
            <a:r>
              <a:rPr lang="pt-BR" dirty="0"/>
              <a:t>Modelos lineares → mais sensíveis</a:t>
            </a:r>
          </a:p>
          <a:p>
            <a:r>
              <a:rPr lang="pt-BR" dirty="0"/>
              <a:t>Regularização (Ridge, Lasso) ajuda, mas </a:t>
            </a:r>
            <a:r>
              <a:rPr lang="pt-BR" b="1" dirty="0"/>
              <a:t>não elimina o problema conceitual</a:t>
            </a:r>
            <a:endParaRPr lang="pt-BR" dirty="0"/>
          </a:p>
          <a:p>
            <a:r>
              <a:rPr lang="pt-BR" dirty="0"/>
              <a:t>Pode levar a </a:t>
            </a:r>
            <a:r>
              <a:rPr lang="pt-BR" b="1" dirty="0" err="1"/>
              <a:t>overfitting</a:t>
            </a:r>
            <a:r>
              <a:rPr lang="pt-BR" dirty="0"/>
              <a:t> em alguns cenários</a:t>
            </a:r>
          </a:p>
          <a:p>
            <a:r>
              <a:rPr lang="pt-BR" dirty="0"/>
              <a:t>Mesmo que a métrica não caia muito, o modelo fica frágil.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🧠 4. Indica redundância de informação</a:t>
            </a:r>
          </a:p>
          <a:p>
            <a:r>
              <a:rPr lang="pt-BR" dirty="0"/>
              <a:t>Alta correlação geralmente significa:</a:t>
            </a:r>
          </a:p>
          <a:p>
            <a:r>
              <a:rPr lang="pt-BR" dirty="0"/>
              <a:t>Variáveis carregando </a:t>
            </a:r>
            <a:r>
              <a:rPr lang="pt-BR" b="1" dirty="0"/>
              <a:t>a mesma informação</a:t>
            </a:r>
            <a:endParaRPr lang="pt-BR" dirty="0"/>
          </a:p>
          <a:p>
            <a:r>
              <a:rPr lang="pt-BR" dirty="0"/>
              <a:t>Features desnecessárias</a:t>
            </a:r>
          </a:p>
          <a:p>
            <a:r>
              <a:rPr lang="pt-BR" dirty="0"/>
              <a:t>Espaço de características mal projetado</a:t>
            </a:r>
          </a:p>
          <a:p>
            <a:r>
              <a:rPr lang="pt-BR" dirty="0"/>
              <a:t>👉 Isso abre oportunidades para:</a:t>
            </a:r>
          </a:p>
          <a:p>
            <a:r>
              <a:rPr lang="pt-BR" dirty="0"/>
              <a:t>Remoção de variáveis</a:t>
            </a:r>
          </a:p>
          <a:p>
            <a:r>
              <a:rPr lang="pt-BR" dirty="0"/>
              <a:t>Combinação de features</a:t>
            </a:r>
          </a:p>
          <a:p>
            <a:r>
              <a:rPr lang="pt-BR" dirty="0"/>
              <a:t>PCA ou outras reduções de dimensionalidade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🛠️ 5. Orienta decisões ainda na EDA</a:t>
            </a:r>
          </a:p>
          <a:p>
            <a:r>
              <a:rPr lang="pt-BR" dirty="0"/>
              <a:t>Detectar cedo permite:</a:t>
            </a:r>
          </a:p>
          <a:p>
            <a:r>
              <a:rPr lang="pt-BR" dirty="0"/>
              <a:t>Escolher melhor quais variáveis manter</a:t>
            </a:r>
          </a:p>
          <a:p>
            <a:r>
              <a:rPr lang="pt-BR" dirty="0"/>
              <a:t>Definir transformações (diferença, razão, log, etc.)</a:t>
            </a:r>
          </a:p>
          <a:p>
            <a:r>
              <a:rPr lang="pt-BR" dirty="0"/>
              <a:t>Decidir entre interpretação </a:t>
            </a:r>
            <a:r>
              <a:rPr lang="pt-BR" dirty="0" err="1"/>
              <a:t>vs</a:t>
            </a:r>
            <a:r>
              <a:rPr lang="pt-BR" dirty="0"/>
              <a:t> performance</a:t>
            </a:r>
          </a:p>
          <a:p>
            <a:r>
              <a:rPr lang="pt-BR" dirty="0"/>
              <a:t>Evitar surpresas na fase de modelagem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Em resumo (frase de slide):</a:t>
            </a:r>
          </a:p>
          <a:p>
            <a:r>
              <a:rPr lang="pt-BR" b="1" dirty="0"/>
              <a:t>A </a:t>
            </a:r>
            <a:r>
              <a:rPr lang="pt-BR" b="1" dirty="0" err="1"/>
              <a:t>multicolinearidade</a:t>
            </a:r>
            <a:r>
              <a:rPr lang="pt-BR" b="1" dirty="0"/>
              <a:t> dificulta a interpretação dos modelos, aumenta a incerteza das estimativas e revela redundância entre variáveis — por isso deve ser identificada ainda na EDA.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8C73-FE80-5A0E-AAB2-6D53AC5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E4991-67A5-838C-479A-DBC8EEE2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5373-528E-2363-FE2C-9960A8C1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398A-7ACA-77A5-3109-0D06C4E6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55B7-5069-F4EA-7D8D-C2E11DE6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BEDFA-01C1-8616-0BC3-58DC0D44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64029-3D6C-E721-56B6-DF4DCC5A7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A68BD-068A-E78C-86BD-39777B2E9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2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r>
              <a:rPr lang="pt-BR" dirty="0"/>
              <a:t>[3] https://towardsdatascience.com/an-extensive-guide-to-exploratory-data-analysis-ddd99a03199e/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34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usando apenas os dados do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 de dados.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1825624"/>
            <a:ext cx="692331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Duas ou mais variáveis independentes (atributos) estão altamente correlacionadas entre si, afetando negativamente a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interpretação dos coeficientes dos modelos,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generalização do modelo, levando a modelos instáveis,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9F0-AC36-F712-3BF0-F6662437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Spearman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Mede a relação </a:t>
                </a:r>
                <a:r>
                  <a:rPr lang="pt-BR" b="1" dirty="0"/>
                  <a:t>monotônica</a:t>
                </a:r>
                <a:r>
                  <a:rPr lang="pt-BR" dirty="0"/>
                  <a:t> entre as variáveis.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Mede se quando uma variável sobe, a outra também sobe ou desce, independentemente se é em linha reta ou curva.</a:t>
                </a:r>
              </a:p>
              <a:p>
                <a:r>
                  <a:rPr lang="pt-BR" dirty="0"/>
                  <a:t>Também avalia a relação de dados ordinais, i.e., dados que não são números exatos, mas têm uma ordem.</a:t>
                </a:r>
              </a:p>
              <a:p>
                <a:r>
                  <a:rPr lang="pt-BR" dirty="0"/>
                  <a:t>Valor próximo de 0 se a relação for não-monotônica, i.e., se ela mudar de direção (e.g.,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Menos sensível a </a:t>
                </a:r>
                <a:r>
                  <a:rPr lang="pt-BR" i="1" dirty="0"/>
                  <a:t>outliers</a:t>
                </a:r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  <a:blipFill>
                <a:blip r:embed="rId2"/>
                <a:stretch>
                  <a:fillRect l="-1833" t="-266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pearman's Rank-Order Correlation - A guide to when to use it, what it does  and what the assumptions are.">
            <a:extLst>
              <a:ext uri="{FF2B5EF4-FFF2-40B4-BE49-F238E27FC236}">
                <a16:creationId xmlns:a16="http://schemas.microsoft.com/office/drawing/2014/main" id="{A28BC1D1-2988-7440-3A03-FD9B700D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570945"/>
            <a:ext cx="5581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pearman's Rank Correlation Explained: Learn How It Works">
            <a:extLst>
              <a:ext uri="{FF2B5EF4-FFF2-40B4-BE49-F238E27FC236}">
                <a16:creationId xmlns:a16="http://schemas.microsoft.com/office/drawing/2014/main" id="{C3A4F52E-9BF0-A016-B484-AB1133E8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6" b="11516"/>
          <a:stretch>
            <a:fillRect/>
          </a:stretch>
        </p:blipFill>
        <p:spPr bwMode="auto">
          <a:xfrm>
            <a:off x="185056" y="3666445"/>
            <a:ext cx="5652479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52435-F189-5982-C576-31AD00637DF7}"/>
              </a:ext>
            </a:extLst>
          </p:cNvPr>
          <p:cNvSpPr txBox="1"/>
          <p:nvPr/>
        </p:nvSpPr>
        <p:spPr>
          <a:xfrm>
            <a:off x="185057" y="5934670"/>
            <a:ext cx="558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os dados crescem em formato de curva (exponencial, logarítmica), o Pearson dará um valor baixo, mas o </a:t>
            </a:r>
            <a:r>
              <a:rPr lang="pt-BR" dirty="0" err="1"/>
              <a:t>Spearman</a:t>
            </a:r>
            <a:r>
              <a:rPr lang="pt-BR" dirty="0"/>
              <a:t> dará 1.0.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1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E0D7-7904-F48C-5797-BC36691A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39B8-A712-091C-3351-616505FE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590D-CF1C-1F01-2B95-9F8DE8CC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pt-BR" b="1" noProof="0" dirty="0"/>
              <a:t>Usando o coeficiente de Pearson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 = </a:t>
            </a:r>
            <a:r>
              <a:rPr lang="pt-BR" noProof="0" dirty="0" err="1">
                <a:latin typeface="Consolas" panose="020B0609020204030204" pitchFamily="49" charset="0"/>
              </a:rPr>
              <a:t>df.corr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method</a:t>
            </a:r>
            <a:r>
              <a:rPr lang="pt-BR" noProof="0" dirty="0">
                <a:latin typeface="Consolas" panose="020B0609020204030204" pitchFamily="49" charset="0"/>
              </a:rPr>
              <a:t>='</a:t>
            </a:r>
            <a:r>
              <a:rPr lang="pt-BR" noProof="0" dirty="0" err="1">
                <a:latin typeface="Consolas" panose="020B0609020204030204" pitchFamily="49" charset="0"/>
              </a:rPr>
              <a:t>pearson</a:t>
            </a:r>
            <a:r>
              <a:rPr lang="pt-BR" noProof="0" dirty="0">
                <a:latin typeface="Consolas" panose="020B0609020204030204" pitchFamily="49" charset="0"/>
              </a:rPr>
              <a:t>', </a:t>
            </a:r>
            <a:r>
              <a:rPr lang="pt-BR" noProof="0" dirty="0" err="1">
                <a:latin typeface="Consolas" panose="020B0609020204030204" pitchFamily="49" charset="0"/>
              </a:rPr>
              <a:t>numeric_only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plt.figure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sns.heatmap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, </a:t>
            </a:r>
            <a:r>
              <a:rPr lang="pt-BR" noProof="0" dirty="0" err="1">
                <a:latin typeface="Consolas" panose="020B0609020204030204" pitchFamily="49" charset="0"/>
              </a:rPr>
              <a:t>cmap</a:t>
            </a:r>
            <a:r>
              <a:rPr lang="pt-BR" noProof="0" dirty="0">
                <a:latin typeface="Consolas" panose="020B0609020204030204" pitchFamily="49" charset="0"/>
              </a:rPr>
              <a:t>="</a:t>
            </a:r>
            <a:r>
              <a:rPr lang="pt-BR" noProof="0" dirty="0" err="1">
                <a:latin typeface="Consolas" panose="020B0609020204030204" pitchFamily="49" charset="0"/>
              </a:rPr>
              <a:t>BrBG</a:t>
            </a:r>
            <a:r>
              <a:rPr lang="pt-BR" noProof="0" dirty="0">
                <a:latin typeface="Consolas" panose="020B0609020204030204" pitchFamily="49" charset="0"/>
              </a:rPr>
              <a:t>", </a:t>
            </a:r>
            <a:r>
              <a:rPr lang="pt-BR" noProof="0" dirty="0" err="1">
                <a:latin typeface="Consolas" panose="020B0609020204030204" pitchFamily="49" charset="0"/>
              </a:rPr>
              <a:t>annot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plt.show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noProof="0" dirty="0"/>
              <a:t>Usando o coeficiente de </a:t>
            </a:r>
            <a:r>
              <a:rPr lang="pt-BR" b="1" noProof="0" dirty="0" err="1"/>
              <a:t>Spearman</a:t>
            </a:r>
            <a:endParaRPr lang="pt-BR" b="1" noProof="0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df.corr</a:t>
            </a:r>
            <a:r>
              <a:rPr lang="en-US" dirty="0">
                <a:latin typeface="Consolas" panose="020B0609020204030204" pitchFamily="49" charset="0"/>
              </a:rPr>
              <a:t>(method='spearman', </a:t>
            </a:r>
            <a:r>
              <a:rPr lang="en-US" dirty="0" err="1">
                <a:latin typeface="Consolas" panose="020B0609020204030204" pitchFamily="49" charset="0"/>
              </a:rPr>
              <a:t>numeric_only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plt.figure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sns.heatmap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cmap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BrBG</a:t>
            </a:r>
            <a:r>
              <a:rPr lang="en-US" dirty="0">
                <a:latin typeface="Consolas" panose="020B0609020204030204" pitchFamily="49" charset="0"/>
              </a:rPr>
              <a:t>", </a:t>
            </a:r>
            <a:r>
              <a:rPr lang="en-US" dirty="0" err="1">
                <a:latin typeface="Consolas" panose="020B0609020204030204" pitchFamily="49" charset="0"/>
              </a:rPr>
              <a:t>annot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43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46970" cy="5032375"/>
          </a:xfrm>
        </p:spPr>
        <p:txBody>
          <a:bodyPr>
            <a:normAutofit/>
          </a:bodyPr>
          <a:lstStyle/>
          <a:p>
            <a:r>
              <a:rPr lang="pt-BR" dirty="0"/>
              <a:t>Mostra a relação direta entre duas variáveis, ponto a ponto, revelando padrões que números não mostram.</a:t>
            </a:r>
          </a:p>
          <a:p>
            <a:r>
              <a:rPr lang="pt-BR" dirty="0"/>
              <a:t>Permite visualizar: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 (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)</a:t>
            </a:r>
            <a:r>
              <a:rPr lang="pt-BR" dirty="0"/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relações não-lineares,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clusters</a:t>
            </a:r>
            <a:r>
              <a:rPr lang="pt-BR" dirty="0"/>
              <a:t> (i.e., grupos) 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Outliers</a:t>
            </a:r>
          </a:p>
        </p:txBody>
      </p:sp>
      <p:pic>
        <p:nvPicPr>
          <p:cNvPr id="9218" name="Picture 2" descr="How to Make a Scatter Plot: A Comprehensive Guide">
            <a:extLst>
              <a:ext uri="{FF2B5EF4-FFF2-40B4-BE49-F238E27FC236}">
                <a16:creationId xmlns:a16="http://schemas.microsoft.com/office/drawing/2014/main" id="{ADF2052A-9AFC-08F1-6CF9-FD881390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3016" r="8177" b="7142"/>
          <a:stretch>
            <a:fillRect/>
          </a:stretch>
        </p:blipFill>
        <p:spPr bwMode="auto">
          <a:xfrm>
            <a:off x="5290457" y="3810345"/>
            <a:ext cx="6585857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Pandas profiling</a:t>
            </a:r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ndas Profiling: Full Guide on Complete Data Exploration | Aug, 2022 |  Medium | Medium">
            <a:extLst>
              <a:ext uri="{FF2B5EF4-FFF2-40B4-BE49-F238E27FC236}">
                <a16:creationId xmlns:a16="http://schemas.microsoft.com/office/drawing/2014/main" id="{D4512287-2A4A-0BD3-75BF-974DF02B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62" y="6072492"/>
            <a:ext cx="2569028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9112-F964-BA26-EF07-7FFBF22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371-9129-299B-0280-1F8F3678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0514" cy="5032375"/>
          </a:xfrm>
        </p:spPr>
        <p:txBody>
          <a:bodyPr/>
          <a:lstStyle/>
          <a:p>
            <a:r>
              <a:rPr lang="pt-BR" dirty="0"/>
              <a:t>Limitações: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para poucas variáveis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Difícil de escalar para alta dimensionalidade. Quando o número de variáveis cresce: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seriam necessários muitos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a análise vira um processo manual, cansativo e propenso ao erro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Exemplo: 20 variáveis se tornam 190 pares possíveis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ficar poluído em </a:t>
            </a:r>
            <a:r>
              <a:rPr lang="pt-BR" i="1" dirty="0" err="1"/>
              <a:t>datasets</a:t>
            </a:r>
            <a:r>
              <a:rPr lang="pt-BR" dirty="0"/>
              <a:t> grandes. Em </a:t>
            </a:r>
            <a:r>
              <a:rPr lang="pt-BR" dirty="0" err="1"/>
              <a:t>datasets</a:t>
            </a:r>
            <a:r>
              <a:rPr lang="pt-BR" dirty="0"/>
              <a:t> com muitos pontos: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os pontos se sobrepõem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regiões densas viram “manchas”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outliers podem ficar escondidos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F7B9-0CCC-5B4D-85D2-17EA2666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853E-CF57-7F29-8F25-5E9DE60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o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dispersão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5F11-F487-7C76-21FF-19336F94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en-US" b="1" dirty="0" err="1"/>
              <a:t>Plotando</a:t>
            </a:r>
            <a:r>
              <a:rPr lang="en-US" b="1" dirty="0"/>
              <a:t> a </a:t>
            </a:r>
            <a:r>
              <a:rPr lang="en-US" b="1" dirty="0" err="1"/>
              <a:t>dispersão</a:t>
            </a:r>
            <a:r>
              <a:rPr lang="en-US" b="1" dirty="0"/>
              <a:t> de um par de </a:t>
            </a:r>
            <a:r>
              <a:rPr lang="en-US" b="1" dirty="0" err="1"/>
              <a:t>variáveis</a:t>
            </a:r>
            <a:endParaRPr lang="en-US" b="1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fig, ax = </a:t>
            </a:r>
            <a:r>
              <a:rPr lang="en-US" dirty="0" err="1">
                <a:latin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ax.scatter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['MPG-C'], 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['Price'])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ax.set_xlabel</a:t>
            </a:r>
            <a:r>
              <a:rPr lang="en-US" dirty="0">
                <a:latin typeface="Consolas" panose="020B0609020204030204" pitchFamily="49" charset="0"/>
              </a:rPr>
              <a:t>('MPG-C')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ax.set_ylabel</a:t>
            </a:r>
            <a:r>
              <a:rPr lang="en-US" dirty="0">
                <a:latin typeface="Consolas" panose="020B0609020204030204" pitchFamily="49" charset="0"/>
              </a:rPr>
              <a:t>('Price')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ax.grid</a:t>
            </a:r>
            <a:r>
              <a:rPr lang="en-US" dirty="0">
                <a:latin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/>
              <a:t>Plotando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plots</a:t>
            </a:r>
            <a:r>
              <a:rPr lang="pt-BR" b="1" dirty="0"/>
              <a:t> para todos os pares de variáveis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sns.pairplot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1" dirty="0"/>
              <a:t>OBS</a:t>
            </a:r>
            <a:r>
              <a:rPr lang="en-US" dirty="0"/>
              <a:t>.: </a:t>
            </a:r>
            <a:r>
              <a:rPr lang="en-US" dirty="0" err="1">
                <a:latin typeface="Consolas" panose="020B0609020204030204" pitchFamily="49" charset="0"/>
              </a:rPr>
              <a:t>pairplot</a:t>
            </a:r>
            <a:r>
              <a:rPr lang="en-US" dirty="0"/>
              <a:t> </a:t>
            </a:r>
            <a:r>
              <a:rPr lang="en-US" dirty="0" err="1"/>
              <a:t>plota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r>
              <a:rPr lang="pt-BR" dirty="0"/>
              <a:t> para todos os pares de variáveis.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6971" cy="5032375"/>
          </a:xfrm>
        </p:spPr>
        <p:txBody>
          <a:bodyPr>
            <a:normAutofit/>
          </a:bodyPr>
          <a:lstStyle/>
          <a:p>
            <a:r>
              <a:rPr lang="pt-BR" dirty="0"/>
              <a:t>O Pandas </a:t>
            </a:r>
            <a:r>
              <a:rPr lang="pt-BR" dirty="0" err="1"/>
              <a:t>profiling</a:t>
            </a:r>
            <a:r>
              <a:rPr lang="pt-BR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ydata</a:t>
            </a:r>
            <a:r>
              <a:rPr lang="en-US" i="1" dirty="0"/>
              <a:t>-profiling</a:t>
            </a:r>
            <a:r>
              <a:rPr lang="en-US" dirty="0"/>
              <a:t>) </a:t>
            </a:r>
            <a:r>
              <a:rPr lang="pt-BR" dirty="0"/>
              <a:t>é uma biblioteca que automatiza grande parte da análise exploratória de dados (EDA) gerando um relatório completo com uma única linha de código.</a:t>
            </a:r>
          </a:p>
          <a:p>
            <a:r>
              <a:rPr lang="pt-BR" dirty="0"/>
              <a:t>O relatório que inclui: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Resumo geral dos dados: número de linhas e colunas, tipos de dados.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Estatísticas </a:t>
            </a:r>
            <a:r>
              <a:rPr lang="pt-BR" dirty="0" err="1"/>
              <a:t>univariadas</a:t>
            </a:r>
            <a:r>
              <a:rPr lang="pt-BR" dirty="0"/>
              <a:t>: média, mediana, moda, desvios-padrão, histogramas.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Identificação de problemas: valores faltantes, duplicatas e potenciais anomalias.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Correlação e interações entre variáveis numéricas e categóricas.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Visualizações: de distribuições, barras, densidades e matrizes de correlação. </a:t>
            </a:r>
          </a:p>
          <a:p>
            <a:r>
              <a:rPr lang="pt-BR" dirty="0"/>
              <a:t>O relatório pode ser salvo em HTML ou em um </a:t>
            </a:r>
            <a:r>
              <a:rPr lang="pt-BR" i="1" dirty="0"/>
              <a:t>notebook</a:t>
            </a:r>
            <a:r>
              <a:rPr lang="pt-BR" dirty="0"/>
              <a:t> </a:t>
            </a:r>
            <a:r>
              <a:rPr lang="pt-BR" dirty="0" err="1"/>
              <a:t>Jupyter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F506-610B-1C2A-4E39-730057E1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gerar o relatório?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0357-9624-BD95-052E-2C60B574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16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latin typeface="Consolas" panose="020B0609020204030204" pitchFamily="49" charset="0"/>
              </a:rPr>
              <a:t>ydata_profiling</a:t>
            </a:r>
            <a:r>
              <a:rPr lang="en-US" sz="2400" dirty="0">
                <a:latin typeface="Consolas" panose="020B0609020204030204" pitchFamily="49" charset="0"/>
              </a:rPr>
              <a:t> import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profile =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, title="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de Dados")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Salva </a:t>
            </a:r>
            <a:r>
              <a:rPr lang="en-US" sz="2400" dirty="0" err="1">
                <a:latin typeface="Consolas" panose="020B0609020204030204" pitchFamily="49" charset="0"/>
              </a:rPr>
              <a:t>em</a:t>
            </a:r>
            <a:r>
              <a:rPr lang="en-US" sz="2400" dirty="0">
                <a:latin typeface="Consolas" panose="020B0609020204030204" pitchFamily="49" charset="0"/>
              </a:rPr>
              <a:t> um </a:t>
            </a:r>
            <a:r>
              <a:rPr lang="en-US" sz="2400" dirty="0" err="1">
                <a:latin typeface="Consolas" panose="020B0609020204030204" pitchFamily="49" charset="0"/>
              </a:rPr>
              <a:t>arquivo</a:t>
            </a:r>
            <a:r>
              <a:rPr lang="en-US" sz="2400" dirty="0">
                <a:latin typeface="Consolas" panose="020B0609020204030204" pitchFamily="49" charset="0"/>
              </a:rPr>
              <a:t> HTML.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profile.to_file</a:t>
            </a:r>
            <a:r>
              <a:rPr lang="en-US" sz="2400" dirty="0">
                <a:latin typeface="Consolas" panose="020B0609020204030204" pitchFamily="49" charset="0"/>
              </a:rPr>
              <a:t>("relatorio.html")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Abre o 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no notebook </a:t>
            </a:r>
            <a:r>
              <a:rPr lang="en-US" sz="2400" dirty="0" err="1">
                <a:latin typeface="Consolas" panose="020B0609020204030204" pitchFamily="49" charset="0"/>
              </a:rPr>
              <a:t>Jupyter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profile.to_notebook_iframe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4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322600-47b9-44f6-86ef-c87c87ba6e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3FE09A98904B92A9D00A38127206" ma:contentTypeVersion="18" ma:contentTypeDescription="Create a new document." ma:contentTypeScope="" ma:versionID="11a5ff7d3abb0f60f17ce3cc5ebd283c">
  <xsd:schema xmlns:xsd="http://www.w3.org/2001/XMLSchema" xmlns:xs="http://www.w3.org/2001/XMLSchema" xmlns:p="http://schemas.microsoft.com/office/2006/metadata/properties" xmlns:ns3="10322600-47b9-44f6-86ef-c87c87ba6e82" xmlns:ns4="026c264a-64f6-48aa-bde0-8bf9e5064f89" targetNamespace="http://schemas.microsoft.com/office/2006/metadata/properties" ma:root="true" ma:fieldsID="b3fd21d8c5002fa22959d5df3145c663" ns3:_="" ns4:_="">
    <xsd:import namespace="10322600-47b9-44f6-86ef-c87c87ba6e82"/>
    <xsd:import namespace="026c264a-64f6-48aa-bde0-8bf9e506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22600-47b9-44f6-86ef-c87c87ba6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264a-64f6-48aa-bde0-8bf9e506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D40479-F249-4189-A98B-7BF4A8E8CB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04486-FAE2-4DEC-9B10-3189AEF48EE8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26c264a-64f6-48aa-bde0-8bf9e5064f8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0322600-47b9-44f6-86ef-c87c87ba6e8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E5C6A9C-16CF-4693-891A-204951DC87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22600-47b9-44f6-86ef-c87c87ba6e82"/>
    <ds:schemaRef ds:uri="026c264a-64f6-48aa-bde0-8bf9e506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10367</TotalTime>
  <Words>4742</Words>
  <Application>Microsoft Office PowerPoint</Application>
  <PresentationFormat>Widescreen</PresentationFormat>
  <Paragraphs>545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Matriz de correlação (heatmap)</vt:lpstr>
      <vt:lpstr>Correlação de Pearson</vt:lpstr>
      <vt:lpstr>Para que serve a matriz de correlação?</vt:lpstr>
      <vt:lpstr>Correlação de Spearman</vt:lpstr>
      <vt:lpstr>Plotando a matriz de correlação</vt:lpstr>
      <vt:lpstr>Diagrama de dispersão (scatter plot)</vt:lpstr>
      <vt:lpstr>Diagrama de dispersão (scatter plot)</vt:lpstr>
      <vt:lpstr>Plotando o diagrama de dispersão</vt:lpstr>
      <vt:lpstr>Pandas profiling</vt:lpstr>
      <vt:lpstr>Como gerar o relatório?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1976</cp:revision>
  <dcterms:created xsi:type="dcterms:W3CDTF">2020-01-20T13:50:05Z</dcterms:created>
  <dcterms:modified xsi:type="dcterms:W3CDTF">2026-01-27T12:40:01Z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0x010100A6553FE09A98904B92A9D00A38127206</vt:lpwstr>
  </property>
</Properties>
</file>